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3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8" d="100"/>
          <a:sy n="68" d="100"/>
        </p:scale>
        <p:origin x="-4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AED672-235B-4FB5-BC9A-F4E213EA011D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21B158-E63B-4A08-9B34-A67EAF82CB7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692696"/>
            <a:ext cx="82868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APLIKASI PENERAPAN ALGORITMA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NAÏVE BAYES </a:t>
            </a:r>
          </a:p>
          <a:p>
            <a:pPr algn="ctr"/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CLASSIFIER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 MENENTUKAN PENILAIAN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SASARAN KINERJA PEGAWAI (SKP)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Oleh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GADAFI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ABDURRAHMAN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T3113231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SKRIPSI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PROGRAM SARJANA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FAKULTAS ILMU KOMPUTER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UNIVERSITAS ICHSAN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3861048"/>
            <a:ext cx="1368152" cy="13681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BASIS PATH 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1935480"/>
            <a:ext cx="5410944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Basis set yang </a:t>
            </a:r>
            <a:r>
              <a:rPr lang="en-US" dirty="0" err="1" smtClean="0"/>
              <a:t>dihasilkan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jalur</a:t>
            </a:r>
            <a:r>
              <a:rPr lang="en-US" dirty="0" smtClean="0"/>
              <a:t> independent path </a:t>
            </a:r>
            <a:r>
              <a:rPr lang="en-US" dirty="0" err="1" smtClean="0"/>
              <a:t>secara</a:t>
            </a:r>
            <a:r>
              <a:rPr lang="en-US" dirty="0" smtClean="0"/>
              <a:t> linier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jalur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 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Jalur</a:t>
            </a:r>
            <a:r>
              <a:rPr lang="en-US" dirty="0" smtClean="0"/>
              <a:t> 1 : 1-2-4-5-11</a:t>
            </a:r>
          </a:p>
          <a:p>
            <a:r>
              <a:rPr lang="en-US" dirty="0" err="1" smtClean="0"/>
              <a:t>Jalur</a:t>
            </a:r>
            <a:r>
              <a:rPr lang="en-US" dirty="0" smtClean="0"/>
              <a:t> 2 : 1-2-3-2-…</a:t>
            </a:r>
          </a:p>
          <a:p>
            <a:r>
              <a:rPr lang="en-US" dirty="0" err="1" smtClean="0"/>
              <a:t>Jalur</a:t>
            </a:r>
            <a:r>
              <a:rPr lang="en-US" dirty="0" smtClean="0"/>
              <a:t> 3 : 1-2-4-5-6-7-9-4-…</a:t>
            </a:r>
          </a:p>
          <a:p>
            <a:r>
              <a:rPr lang="en-US" dirty="0" err="1" smtClean="0"/>
              <a:t>Jalur</a:t>
            </a:r>
            <a:r>
              <a:rPr lang="en-US" dirty="0" smtClean="0"/>
              <a:t> 4 : 1-2-4-5-6-7-8-4-…</a:t>
            </a:r>
          </a:p>
          <a:p>
            <a:r>
              <a:rPr lang="en-US" dirty="0" err="1" smtClean="0"/>
              <a:t>Jalur</a:t>
            </a:r>
            <a:r>
              <a:rPr lang="en-US" dirty="0" smtClean="0"/>
              <a:t> 5 : 1-2-4-5-6-7-9-10-4-…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539552" y="1557338"/>
          <a:ext cx="2592586" cy="5111750"/>
        </p:xfrm>
        <a:graphic>
          <a:graphicData uri="http://schemas.openxmlformats.org/presentationml/2006/ole">
            <p:oleObj spid="_x0000_s33794" r:id="rId3" imgW="2876892" imgH="740603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KESIMPULAN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Autofit/>
          </a:bodyPr>
          <a:lstStyle/>
          <a:p>
            <a:pPr marL="273050" indent="-273050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Dinas</a:t>
            </a:r>
            <a:r>
              <a:rPr lang="en-US" sz="2000" dirty="0" smtClean="0"/>
              <a:t> </a:t>
            </a:r>
            <a:r>
              <a:rPr lang="en-US" sz="2000" dirty="0" err="1" smtClean="0"/>
              <a:t>Pekerjaan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Provinsi</a:t>
            </a:r>
            <a:r>
              <a:rPr lang="en-US" sz="2000" dirty="0" smtClean="0"/>
              <a:t> </a:t>
            </a:r>
            <a:r>
              <a:rPr lang="en-US" sz="2000" dirty="0" err="1" smtClean="0"/>
              <a:t>Gorontalo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pembahasan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en-US" sz="2000" dirty="0" err="1" smtClean="0"/>
              <a:t>diuraikan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sebelumnya</a:t>
            </a:r>
            <a:r>
              <a:rPr lang="en-US" sz="2000" dirty="0" smtClean="0"/>
              <a:t>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ditarik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kesimpulan</a:t>
            </a:r>
            <a:r>
              <a:rPr lang="en-US" sz="2000" dirty="0" smtClean="0"/>
              <a:t> </a:t>
            </a:r>
            <a:r>
              <a:rPr lang="en-US" sz="2000" dirty="0" err="1" smtClean="0"/>
              <a:t>bahwa</a:t>
            </a:r>
            <a:r>
              <a:rPr lang="en-US" sz="2000" dirty="0" smtClean="0"/>
              <a:t>:</a:t>
            </a:r>
          </a:p>
          <a:p>
            <a:pPr marL="273050" indent="-273050">
              <a:buNone/>
            </a:pPr>
            <a:endParaRPr lang="en-US" sz="2000" dirty="0" smtClean="0"/>
          </a:p>
          <a:p>
            <a:pPr marL="984250" indent="-449263">
              <a:buClrTx/>
              <a:buFont typeface="+mj-lt"/>
              <a:buAutoNum type="arabicPeriod"/>
            </a:pP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r>
              <a:rPr lang="en-US" sz="2000" dirty="0" err="1" smtClean="0"/>
              <a:t>Penerapan</a:t>
            </a:r>
            <a:r>
              <a:rPr lang="en-US" sz="2000" dirty="0" smtClean="0"/>
              <a:t> </a:t>
            </a:r>
            <a:r>
              <a:rPr lang="en-US" sz="2000" dirty="0" err="1" smtClean="0"/>
              <a:t>Algoritma</a:t>
            </a:r>
            <a:r>
              <a:rPr lang="en-US" sz="2000" dirty="0" smtClean="0"/>
              <a:t> </a:t>
            </a:r>
            <a:r>
              <a:rPr lang="en-US" sz="2000" i="1" dirty="0" smtClean="0"/>
              <a:t>Naïve </a:t>
            </a:r>
            <a:r>
              <a:rPr lang="en-US" sz="2000" i="1" dirty="0" err="1" smtClean="0"/>
              <a:t>Bayes</a:t>
            </a:r>
            <a:r>
              <a:rPr lang="en-US" sz="2000" i="1" dirty="0" smtClean="0"/>
              <a:t> Classifier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Penilaian</a:t>
            </a:r>
            <a:r>
              <a:rPr lang="en-US" sz="2000" dirty="0" smtClean="0"/>
              <a:t> </a:t>
            </a:r>
            <a:r>
              <a:rPr lang="en-US" sz="2000" dirty="0" err="1" smtClean="0"/>
              <a:t>Sasaran</a:t>
            </a:r>
            <a:r>
              <a:rPr lang="en-US" sz="2000" dirty="0" smtClean="0"/>
              <a:t> </a:t>
            </a:r>
            <a:r>
              <a:rPr lang="en-US" sz="2000" dirty="0" err="1" smtClean="0"/>
              <a:t>Kinerja</a:t>
            </a:r>
            <a:r>
              <a:rPr lang="en-US" sz="2000" dirty="0" smtClean="0"/>
              <a:t> </a:t>
            </a:r>
            <a:r>
              <a:rPr lang="en-US" sz="2000" dirty="0" err="1" smtClean="0"/>
              <a:t>Pegawai</a:t>
            </a:r>
            <a:r>
              <a:rPr lang="en-US" sz="2000" i="1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direkayasa</a:t>
            </a:r>
            <a:r>
              <a:rPr lang="en-US" sz="2000" dirty="0" smtClean="0"/>
              <a:t>,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memudahkan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Dinas</a:t>
            </a:r>
            <a:r>
              <a:rPr lang="en-US" sz="2000" dirty="0" smtClean="0"/>
              <a:t> </a:t>
            </a:r>
            <a:r>
              <a:rPr lang="en-US" sz="2000" dirty="0" err="1" smtClean="0"/>
              <a:t>Pekerjaan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Provinsi</a:t>
            </a:r>
            <a:r>
              <a:rPr lang="en-US" sz="2000" dirty="0" smtClean="0"/>
              <a:t> </a:t>
            </a:r>
            <a:r>
              <a:rPr lang="en-US" sz="2000" dirty="0" err="1" smtClean="0"/>
              <a:t>Gorontalo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penilaian</a:t>
            </a:r>
            <a:r>
              <a:rPr lang="en-US" sz="2000" dirty="0" smtClean="0"/>
              <a:t> </a:t>
            </a:r>
            <a:r>
              <a:rPr lang="en-US" sz="2000" dirty="0" err="1" smtClean="0"/>
              <a:t>sasaran</a:t>
            </a:r>
            <a:r>
              <a:rPr lang="en-US" sz="2000" dirty="0" smtClean="0"/>
              <a:t> </a:t>
            </a:r>
            <a:r>
              <a:rPr lang="en-US" sz="2000" dirty="0" err="1" smtClean="0"/>
              <a:t>kinerja</a:t>
            </a:r>
            <a:r>
              <a:rPr lang="en-US" sz="2000" dirty="0" smtClean="0"/>
              <a:t> </a:t>
            </a:r>
            <a:r>
              <a:rPr lang="en-US" sz="2000" dirty="0" err="1" smtClean="0"/>
              <a:t>pegawai</a:t>
            </a:r>
            <a:r>
              <a:rPr lang="en-US" sz="2000" dirty="0" smtClean="0"/>
              <a:t>.</a:t>
            </a:r>
          </a:p>
          <a:p>
            <a:pPr marL="984250" indent="-449263">
              <a:buClrTx/>
              <a:buFont typeface="+mj-lt"/>
              <a:buAutoNum type="arabicPeriod"/>
            </a:pPr>
            <a:endParaRPr lang="en-US" sz="2000" dirty="0" smtClean="0"/>
          </a:p>
          <a:p>
            <a:pPr marL="984250" indent="-449263">
              <a:buClrTx/>
              <a:buFont typeface="+mj-lt"/>
              <a:buAutoNum type="arabicPeriod"/>
            </a:pP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diketahui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penerapan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</a:t>
            </a:r>
            <a:r>
              <a:rPr lang="en-US" sz="2000" i="1" dirty="0" smtClean="0"/>
              <a:t>Naïve </a:t>
            </a:r>
            <a:r>
              <a:rPr lang="en-US" sz="2000" i="1" dirty="0" err="1" smtClean="0"/>
              <a:t>Bayes</a:t>
            </a:r>
            <a:r>
              <a:rPr lang="en-US" sz="2000" i="1" dirty="0" smtClean="0"/>
              <a:t> Classifier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Penilaian</a:t>
            </a:r>
            <a:r>
              <a:rPr lang="en-US" sz="2000" dirty="0" smtClean="0"/>
              <a:t> </a:t>
            </a:r>
            <a:r>
              <a:rPr lang="en-US" sz="2000" dirty="0" err="1" smtClean="0"/>
              <a:t>Sasaran</a:t>
            </a:r>
            <a:r>
              <a:rPr lang="en-US" sz="2000" dirty="0" smtClean="0"/>
              <a:t> </a:t>
            </a:r>
            <a:r>
              <a:rPr lang="en-US" sz="2000" dirty="0" err="1" smtClean="0"/>
              <a:t>Kinerja</a:t>
            </a:r>
            <a:r>
              <a:rPr lang="en-US" sz="2000" dirty="0" smtClean="0"/>
              <a:t> </a:t>
            </a:r>
            <a:r>
              <a:rPr lang="en-US" sz="2000" dirty="0" err="1" smtClean="0"/>
              <a:t>Pegawai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dinas</a:t>
            </a:r>
            <a:r>
              <a:rPr lang="en-US" sz="2000" dirty="0" smtClean="0"/>
              <a:t> </a:t>
            </a:r>
            <a:r>
              <a:rPr lang="en-US" sz="2000" dirty="0" err="1" smtClean="0"/>
              <a:t>pekerjaan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provinsi</a:t>
            </a:r>
            <a:r>
              <a:rPr lang="en-US" sz="2000" dirty="0" smtClean="0"/>
              <a:t>  </a:t>
            </a:r>
            <a:r>
              <a:rPr lang="en-US" sz="2000" dirty="0" err="1" smtClean="0"/>
              <a:t>gorontalo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en-US" sz="2000" dirty="0" err="1" smtClean="0"/>
              <a:t>direkayasa</a:t>
            </a:r>
            <a:r>
              <a:rPr lang="en-US" sz="2000" dirty="0" smtClean="0"/>
              <a:t>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Algerian" pitchFamily="82" charset="0"/>
              </a:rPr>
              <a:t>TERIMA KASIH</a:t>
            </a:r>
            <a:endParaRPr lang="en-US" sz="8000" dirty="0">
              <a:latin typeface="Algerian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92696"/>
            <a:ext cx="8715436" cy="6165304"/>
          </a:xfrm>
        </p:spPr>
        <p:txBody>
          <a:bodyPr/>
          <a:lstStyle/>
          <a:p>
            <a:pPr marL="292100" lvl="1" indent="-292100" algn="ctr">
              <a:spcBef>
                <a:spcPts val="0"/>
              </a:spcBef>
              <a:buClr>
                <a:schemeClr val="accent1"/>
              </a:buClr>
              <a:buSzPct val="70000"/>
              <a:buNone/>
            </a:pPr>
            <a:r>
              <a:rPr lang="en-US" sz="2800" b="1" dirty="0" smtClean="0">
                <a:cs typeface="Times New Roman" pitchFamily="18" charset="0"/>
              </a:rPr>
              <a:t>KERANGKA PEMIKIRAN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57158" y="5357825"/>
            <a:ext cx="2214578" cy="1143009"/>
            <a:chOff x="642910" y="1559705"/>
            <a:chExt cx="2500330" cy="108347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6" name="Rectangle 25"/>
            <p:cNvSpPr/>
            <p:nvPr/>
          </p:nvSpPr>
          <p:spPr>
            <a:xfrm>
              <a:off x="642910" y="1559705"/>
              <a:ext cx="2500330" cy="34528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IMPLEMENTASI SISTEM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2910" y="1915583"/>
              <a:ext cx="2500330" cy="727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 err="1" smtClean="0">
                  <a:solidFill>
                    <a:schemeClr val="tx1"/>
                  </a:solidFill>
                </a:rPr>
                <a:t>Pegawai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Negeri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Sipil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di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Dinas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Pekerjaan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Umum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Provinsi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Gorontalo</a:t>
              </a:r>
              <a:endParaRPr lang="en-US" sz="1100" dirty="0" smtClean="0">
                <a:solidFill>
                  <a:schemeClr val="tx1"/>
                </a:solidFill>
              </a:endParaRPr>
            </a:p>
            <a:p>
              <a:pPr marL="180975" indent="-180975"/>
              <a:endParaRPr lang="en-US" sz="13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714744" y="5157193"/>
            <a:ext cx="4961712" cy="1512168"/>
            <a:chOff x="-515138" y="928260"/>
            <a:chExt cx="2537697" cy="163398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9" name="Rectangle 28"/>
            <p:cNvSpPr/>
            <p:nvPr/>
          </p:nvSpPr>
          <p:spPr>
            <a:xfrm>
              <a:off x="-515138" y="928260"/>
              <a:ext cx="2537697" cy="389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TUJUAN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515138" y="1317303"/>
              <a:ext cx="2537697" cy="124493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0" rtlCol="0" anchor="ctr"/>
            <a:lstStyle/>
            <a:p>
              <a:pPr marL="177800" lvl="0" indent="-177800"/>
              <a:r>
                <a:rPr lang="en-US" sz="1200" dirty="0" smtClean="0">
                  <a:solidFill>
                    <a:schemeClr val="tx1"/>
                  </a:solidFill>
                </a:rPr>
                <a:t>1.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Untuk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mengetahui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merekayasa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sistem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Penilaian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Sasaran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Kinerja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Pegawai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meggunakan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de-DE" sz="1200" dirty="0" smtClean="0">
                  <a:solidFill>
                    <a:schemeClr val="tx1"/>
                  </a:solidFill>
                </a:rPr>
                <a:t>Algoritma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Naïve </a:t>
              </a:r>
              <a:r>
                <a:rPr lang="en-US" sz="1200" i="1" dirty="0" err="1" smtClean="0">
                  <a:solidFill>
                    <a:schemeClr val="tx1"/>
                  </a:solidFill>
                </a:rPr>
                <a:t>Bayes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Classifier.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177800" lvl="0" indent="-177800"/>
              <a:r>
                <a:rPr lang="en-US" sz="1200" dirty="0" smtClean="0">
                  <a:solidFill>
                    <a:schemeClr val="tx1"/>
                  </a:solidFill>
                </a:rPr>
                <a:t>2.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Untuk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Mengetahui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hasil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penerapan</a:t>
              </a:r>
              <a:r>
                <a:rPr lang="en-US" sz="1200" dirty="0" smtClean="0">
                  <a:solidFill>
                    <a:schemeClr val="tx1"/>
                  </a:solidFill>
                </a:rPr>
                <a:t> 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Algoritma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Naïve </a:t>
              </a:r>
              <a:r>
                <a:rPr lang="en-US" sz="1200" i="1" dirty="0" err="1" smtClean="0">
                  <a:solidFill>
                    <a:schemeClr val="tx1"/>
                  </a:solidFill>
                </a:rPr>
                <a:t>Bayes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Classifier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dalam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Penilaian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Sasaran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Kinerja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Pegawai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lvl="0" algn="ctr"/>
              <a:endParaRPr lang="en-US" sz="13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7158" y="4214818"/>
            <a:ext cx="2214578" cy="785818"/>
            <a:chOff x="642910" y="1559705"/>
            <a:chExt cx="2500330" cy="91678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3" name="Rectangle 32"/>
            <p:cNvSpPr/>
            <p:nvPr/>
          </p:nvSpPr>
          <p:spPr>
            <a:xfrm>
              <a:off x="642910" y="1559705"/>
              <a:ext cx="2500330" cy="34528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PENGUJIAN SISTEM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42910" y="1893084"/>
              <a:ext cx="2500330" cy="58340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1938" indent="-261938">
                <a:buFont typeface="+mj-lt"/>
                <a:buAutoNum type="arabicPeriod"/>
              </a:pPr>
              <a:r>
                <a:rPr lang="en-US" sz="1300" i="1" dirty="0" smtClean="0">
                  <a:solidFill>
                    <a:schemeClr val="tx1"/>
                  </a:solidFill>
                </a:rPr>
                <a:t>Black Box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300" i="1" dirty="0" smtClean="0">
                  <a:solidFill>
                    <a:schemeClr val="tx1"/>
                  </a:solidFill>
                </a:rPr>
                <a:t>White Box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57158" y="3071810"/>
            <a:ext cx="2214578" cy="785818"/>
            <a:chOff x="642910" y="1559705"/>
            <a:chExt cx="2500330" cy="91678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9" name="Rectangle 38"/>
            <p:cNvSpPr/>
            <p:nvPr/>
          </p:nvSpPr>
          <p:spPr>
            <a:xfrm>
              <a:off x="642910" y="1559705"/>
              <a:ext cx="2500330" cy="34528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PEMBANGUNAN SISTEM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2910" y="1893084"/>
              <a:ext cx="2500330" cy="58340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1938" indent="-261938"/>
              <a:r>
                <a:rPr lang="en-US" sz="1200" dirty="0" smtClean="0">
                  <a:solidFill>
                    <a:schemeClr val="tx1"/>
                  </a:solidFill>
                </a:rPr>
                <a:t>1.  PHP</a:t>
              </a:r>
            </a:p>
            <a:p>
              <a:pPr marL="228600" indent="-228600"/>
              <a:r>
                <a:rPr lang="en-US" sz="1200" dirty="0" smtClean="0">
                  <a:solidFill>
                    <a:schemeClr val="tx1"/>
                  </a:solidFill>
                </a:rPr>
                <a:t>2.  My SQL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131840" y="3068959"/>
            <a:ext cx="2225978" cy="1656184"/>
            <a:chOff x="630039" y="1591141"/>
            <a:chExt cx="2513201" cy="75908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2" name="Rectangle 41"/>
            <p:cNvSpPr/>
            <p:nvPr/>
          </p:nvSpPr>
          <p:spPr>
            <a:xfrm>
              <a:off x="630039" y="1591141"/>
              <a:ext cx="2500330" cy="13201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DESAIN SISTEM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2910" y="1723156"/>
              <a:ext cx="2500330" cy="62707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228600">
                <a:buAutoNum type="alphaLcPeriod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Desain</a:t>
              </a:r>
              <a:r>
                <a:rPr lang="en-US" sz="1200" dirty="0" smtClean="0">
                  <a:solidFill>
                    <a:schemeClr val="tx1"/>
                  </a:solidFill>
                </a:rPr>
                <a:t> Model</a:t>
              </a:r>
            </a:p>
            <a:p>
              <a:pPr marL="228600" indent="-228600">
                <a:buAutoNum type="alphaLcPeriod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Desain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User Interface</a:t>
              </a:r>
            </a:p>
            <a:p>
              <a:pPr marL="361950" indent="-180975">
                <a:buFont typeface="Arial" pitchFamily="34" charset="0"/>
                <a:buChar char="•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esain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Input</a:t>
              </a:r>
            </a:p>
            <a:p>
              <a:pPr marL="361950" indent="-180975">
                <a:buFont typeface="Arial" pitchFamily="34" charset="0"/>
                <a:buChar char="•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Desain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Output</a:t>
              </a:r>
            </a:p>
            <a:p>
              <a:pPr marL="228600" indent="-228600">
                <a:buAutoNum type="alphaLcPeriod" startAt="3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Desain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Teknologi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228600" indent="-228600">
                <a:buAutoNum type="alphaLcPeriod" startAt="3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Desain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database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409575" indent="-228600">
                <a:buFont typeface="+mj-lt"/>
                <a:buAutoNum type="alphaLcPeriod"/>
              </a:pPr>
              <a:endParaRPr lang="en-US" sz="1200" i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72264" y="4293095"/>
            <a:ext cx="2320216" cy="720080"/>
            <a:chOff x="642910" y="1817718"/>
            <a:chExt cx="2500330" cy="84009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5" name="Rectangle 44"/>
            <p:cNvSpPr/>
            <p:nvPr/>
          </p:nvSpPr>
          <p:spPr>
            <a:xfrm>
              <a:off x="642910" y="1817718"/>
              <a:ext cx="2500330" cy="25202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ANALISIS SISTEM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2910" y="2069746"/>
              <a:ext cx="2500330" cy="588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4625" indent="-174625">
                <a:buFont typeface="+mj-lt"/>
                <a:buAutoNum type="arabicPeriod"/>
              </a:pPr>
              <a:r>
                <a:rPr lang="en-US" sz="1100" dirty="0" err="1" smtClean="0">
                  <a:solidFill>
                    <a:schemeClr val="tx1"/>
                  </a:solidFill>
                </a:rPr>
                <a:t>Sistem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berjalan</a:t>
              </a:r>
              <a:endParaRPr lang="en-US" sz="1100" dirty="0" smtClean="0">
                <a:solidFill>
                  <a:schemeClr val="tx1"/>
                </a:solidFill>
              </a:endParaRPr>
            </a:p>
            <a:p>
              <a:pPr marL="174625" indent="-174625">
                <a:buFont typeface="+mj-lt"/>
                <a:buAutoNum type="arabicPeriod"/>
              </a:pPr>
              <a:r>
                <a:rPr lang="en-US" sz="1100" dirty="0" err="1" smtClean="0">
                  <a:solidFill>
                    <a:schemeClr val="tx1"/>
                  </a:solidFill>
                </a:rPr>
                <a:t>Sistem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diusulkan</a:t>
              </a:r>
              <a:endParaRPr lang="en-US" sz="11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72264" y="3068961"/>
            <a:ext cx="2320216" cy="864096"/>
            <a:chOff x="642910" y="1708959"/>
            <a:chExt cx="2619599" cy="92104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8" name="Rectangle 47"/>
            <p:cNvSpPr/>
            <p:nvPr/>
          </p:nvSpPr>
          <p:spPr>
            <a:xfrm>
              <a:off x="642910" y="1708959"/>
              <a:ext cx="2619599" cy="23026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SOLUSI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42910" y="1939219"/>
              <a:ext cx="2619599" cy="69078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 err="1" smtClean="0">
                  <a:solidFill>
                    <a:schemeClr val="tx1"/>
                  </a:solidFill>
                </a:rPr>
                <a:t>Membangun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aplikasi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penerapan</a:t>
              </a:r>
              <a:r>
                <a:rPr lang="en-US" sz="1100" dirty="0" smtClean="0">
                  <a:solidFill>
                    <a:schemeClr val="tx1"/>
                  </a:solidFill>
                </a:rPr>
                <a:t> Naïve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Bayes</a:t>
              </a:r>
              <a:r>
                <a:rPr lang="en-US" sz="1100" dirty="0" smtClean="0">
                  <a:solidFill>
                    <a:schemeClr val="tx1"/>
                  </a:solidFill>
                </a:rPr>
                <a:t> Classifier 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857884" y="1340768"/>
            <a:ext cx="3000396" cy="1440160"/>
            <a:chOff x="642910" y="1645044"/>
            <a:chExt cx="2500330" cy="97274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1" name="Rectangle 50"/>
            <p:cNvSpPr/>
            <p:nvPr/>
          </p:nvSpPr>
          <p:spPr>
            <a:xfrm>
              <a:off x="642910" y="1645044"/>
              <a:ext cx="2500330" cy="2431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PELUANG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42910" y="1888229"/>
              <a:ext cx="2500330" cy="72955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US" sz="1200" dirty="0" smtClean="0">
                <a:solidFill>
                  <a:schemeClr val="tx1"/>
                </a:solidFill>
              </a:endParaRPr>
            </a:p>
            <a:p>
              <a:pPr marL="177800" lvl="0" indent="-177800"/>
              <a:r>
                <a:rPr lang="en-US" sz="1200" dirty="0" smtClean="0">
                  <a:solidFill>
                    <a:schemeClr val="tx1"/>
                  </a:solidFill>
                </a:rPr>
                <a:t>1.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Banyaknya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jumlah</a:t>
              </a:r>
              <a:r>
                <a:rPr lang="en-US" sz="1200" dirty="0" smtClean="0">
                  <a:solidFill>
                    <a:schemeClr val="tx1"/>
                  </a:solidFill>
                </a:rPr>
                <a:t> PNS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Dinas</a:t>
              </a:r>
              <a:r>
                <a:rPr lang="en-US" sz="1200" dirty="0" smtClean="0">
                  <a:solidFill>
                    <a:schemeClr val="tx1"/>
                  </a:solidFill>
                </a:rPr>
                <a:t> PU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Provinsi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Gorontalo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177800" lvl="0" indent="-177800"/>
              <a:r>
                <a:rPr lang="en-US" sz="1200" dirty="0" smtClean="0">
                  <a:solidFill>
                    <a:schemeClr val="tx1"/>
                  </a:solidFill>
                </a:rPr>
                <a:t>2.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Dibutuhkan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sebuah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sistem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dapat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mempermudah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penilaian</a:t>
              </a:r>
              <a:r>
                <a:rPr lang="en-US" sz="1200" dirty="0" smtClean="0">
                  <a:solidFill>
                    <a:schemeClr val="tx1"/>
                  </a:solidFill>
                </a:rPr>
                <a:t> SKP.</a:t>
              </a:r>
            </a:p>
            <a:p>
              <a:pPr marL="342900" lvl="0" indent="-342900">
                <a:buFont typeface="+mj-lt"/>
                <a:buAutoNum type="arabicPeriod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85720" y="1340768"/>
            <a:ext cx="4000528" cy="1588168"/>
            <a:chOff x="642910" y="1627265"/>
            <a:chExt cx="2500330" cy="849229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4" name="Rectangle 53"/>
            <p:cNvSpPr/>
            <p:nvPr/>
          </p:nvSpPr>
          <p:spPr>
            <a:xfrm>
              <a:off x="642910" y="1627265"/>
              <a:ext cx="2500330" cy="154017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MASALAH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42910" y="1781282"/>
              <a:ext cx="2500330" cy="6952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7800" lvl="0" indent="-177800"/>
              <a:r>
                <a:rPr lang="de-DE" sz="1200" dirty="0" smtClean="0">
                  <a:solidFill>
                    <a:schemeClr val="tx1"/>
                  </a:solidFill>
                </a:rPr>
                <a:t>1.  Bagaimana cara merekayasa sistem Penilaian Sasaran Kinerja Pegawai Menggunakan Algoritma </a:t>
              </a:r>
              <a:r>
                <a:rPr lang="en-US" sz="1200" i="1" dirty="0" err="1" smtClean="0">
                  <a:solidFill>
                    <a:schemeClr val="tx1"/>
                  </a:solidFill>
                </a:rPr>
                <a:t>NaïveBayes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Classifier</a:t>
              </a:r>
              <a:r>
                <a:rPr lang="de-DE" sz="1200" dirty="0" smtClean="0">
                  <a:solidFill>
                    <a:schemeClr val="tx1"/>
                  </a:solidFill>
                </a:rPr>
                <a:t> di Dinas Pekerjaan Umum Provinsi Gorotalo?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lvl="0"/>
              <a:r>
                <a:rPr lang="de-DE" sz="1200" dirty="0" smtClean="0">
                  <a:solidFill>
                    <a:schemeClr val="tx1"/>
                  </a:solidFill>
                </a:rPr>
                <a:t>2.  Bagaiman  hasil  penerapan  Algoritma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177800"/>
              <a:r>
                <a:rPr lang="en-US" sz="1200" i="1" dirty="0" smtClean="0">
                  <a:solidFill>
                    <a:schemeClr val="tx1"/>
                  </a:solidFill>
                </a:rPr>
                <a:t>Naïve </a:t>
              </a:r>
              <a:r>
                <a:rPr lang="en-US" sz="1200" i="1" dirty="0" err="1" smtClean="0">
                  <a:solidFill>
                    <a:schemeClr val="tx1"/>
                  </a:solidFill>
                </a:rPr>
                <a:t>Bayes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 Classifier</a:t>
              </a:r>
              <a:r>
                <a:rPr lang="de-DE" sz="1200" dirty="0" smtClean="0">
                  <a:solidFill>
                    <a:schemeClr val="tx1"/>
                  </a:solidFill>
                </a:rPr>
                <a:t> dalam Penilaian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177800"/>
              <a:r>
                <a:rPr lang="de-DE" sz="1200" dirty="0" smtClean="0">
                  <a:solidFill>
                    <a:schemeClr val="tx1"/>
                  </a:solidFill>
                </a:rPr>
                <a:t>Sasaran Kinerja Pegawai? 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9" name="Straight Arrow Connector 68"/>
          <p:cNvCxnSpPr/>
          <p:nvPr/>
        </p:nvCxnSpPr>
        <p:spPr>
          <a:xfrm>
            <a:off x="4286248" y="1857364"/>
            <a:ext cx="2286016" cy="1285884"/>
          </a:xfrm>
          <a:prstGeom prst="bentConnector3">
            <a:avLst>
              <a:gd name="adj1" fmla="val 55595"/>
            </a:avLst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10800000">
            <a:off x="5357818" y="4429132"/>
            <a:ext cx="1214448" cy="158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10800000">
            <a:off x="2571736" y="3500438"/>
            <a:ext cx="571504" cy="158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1285852" y="4036223"/>
            <a:ext cx="35719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1320777" y="5178437"/>
            <a:ext cx="35719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2571736" y="5786454"/>
            <a:ext cx="1143008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524328" y="2780928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596336" y="3933056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SISTEM YANG DIUSULKAN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467544" y="1556792"/>
          <a:ext cx="8208912" cy="5040560"/>
        </p:xfrm>
        <a:graphic>
          <a:graphicData uri="http://schemas.openxmlformats.org/presentationml/2006/ole">
            <p:oleObj spid="_x0000_s1025" r:id="rId3" imgW="6070355" imgH="41123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n-US" sz="2800" b="1" dirty="0" smtClean="0"/>
              <a:t>DIAGRAM KONTEKS</a:t>
            </a:r>
            <a:endParaRPr lang="en-US" sz="2800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323528" y="1628800"/>
          <a:ext cx="8496944" cy="4968552"/>
        </p:xfrm>
        <a:graphic>
          <a:graphicData uri="http://schemas.openxmlformats.org/presentationml/2006/ole">
            <p:oleObj spid="_x0000_s26625" r:id="rId3" imgW="6234316" imgH="289004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n-US" sz="2800" b="1" dirty="0" smtClean="0"/>
              <a:t>DIAGRAM BERJENJANG</a:t>
            </a:r>
            <a:endParaRPr lang="en-US" sz="28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395536" y="1484784"/>
          <a:ext cx="8424936" cy="4968552"/>
        </p:xfrm>
        <a:graphic>
          <a:graphicData uri="http://schemas.openxmlformats.org/presentationml/2006/ole">
            <p:oleObj spid="_x0000_s27649" r:id="rId3" imgW="6570437" imgH="56590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pPr lvl="4" algn="ctr" rtl="0">
              <a:spcBef>
                <a:spcPct val="0"/>
              </a:spcBef>
            </a:pPr>
            <a:r>
              <a:rPr lang="en-US" sz="2800" b="1" dirty="0" smtClean="0"/>
              <a:t>DAD LEVEL 0</a:t>
            </a:r>
            <a:endParaRPr lang="en-US" sz="2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395536" y="1412776"/>
          <a:ext cx="8496944" cy="5256584"/>
        </p:xfrm>
        <a:graphic>
          <a:graphicData uri="http://schemas.openxmlformats.org/presentationml/2006/ole">
            <p:oleObj spid="_x0000_s28673" r:id="rId3" imgW="6938719" imgH="58103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Autofit/>
          </a:bodyPr>
          <a:lstStyle/>
          <a:p>
            <a:pPr lvl="4" algn="ctr" rtl="0">
              <a:spcBef>
                <a:spcPct val="0"/>
              </a:spcBef>
            </a:pPr>
            <a:r>
              <a:rPr lang="en-US" sz="2800" b="1" dirty="0" smtClean="0"/>
              <a:t>DAD LEVEL 1 PROSES 1</a:t>
            </a:r>
            <a:endParaRPr lang="en-US" sz="2800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755576" y="1340768"/>
          <a:ext cx="7632848" cy="5328592"/>
        </p:xfrm>
        <a:graphic>
          <a:graphicData uri="http://schemas.openxmlformats.org/presentationml/2006/ole">
            <p:oleObj spid="_x0000_s29697" r:id="rId3" imgW="6345305" imgH="738727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lvl="4" algn="ctr" rtl="0">
              <a:spcBef>
                <a:spcPct val="0"/>
              </a:spcBef>
            </a:pPr>
            <a:r>
              <a:rPr lang="en-US" sz="2800" b="1" dirty="0" smtClean="0"/>
              <a:t>DAD LEVEL 1 PROSES 2</a:t>
            </a:r>
            <a:endParaRPr lang="en-US" sz="2800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755576" y="1412776"/>
          <a:ext cx="7848872" cy="5256584"/>
        </p:xfrm>
        <a:graphic>
          <a:graphicData uri="http://schemas.openxmlformats.org/presentationml/2006/ole">
            <p:oleObj spid="_x0000_s30721" r:id="rId3" imgW="6003509" imgH="461825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FLOWGRAPH PROSES PENILAIAN SASARAN KINERJA PEGAWAI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3848" y="1772816"/>
            <a:ext cx="5616624" cy="468052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sz="2200" dirty="0" err="1" smtClean="0"/>
              <a:t>Menghitung</a:t>
            </a:r>
            <a:r>
              <a:rPr lang="en-US" sz="2200" dirty="0" smtClean="0"/>
              <a:t> </a:t>
            </a:r>
            <a:r>
              <a:rPr lang="en-US" sz="2200" dirty="0" err="1" smtClean="0"/>
              <a:t>Nilai</a:t>
            </a:r>
            <a:r>
              <a:rPr lang="en-US" sz="2200" dirty="0" smtClean="0"/>
              <a:t> </a:t>
            </a:r>
            <a:r>
              <a:rPr lang="en-US" sz="2200" i="1" dirty="0" err="1" smtClean="0"/>
              <a:t>Cyclomatic</a:t>
            </a:r>
            <a:r>
              <a:rPr lang="en-US" sz="2200" i="1" dirty="0" smtClean="0"/>
              <a:t> Complexity</a:t>
            </a:r>
            <a:r>
              <a:rPr lang="en-US" sz="2200" dirty="0" smtClean="0"/>
              <a:t> (CC)</a:t>
            </a:r>
          </a:p>
          <a:p>
            <a:pPr lvl="0"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err="1" smtClean="0"/>
              <a:t>Dimana</a:t>
            </a:r>
            <a:r>
              <a:rPr lang="en-US" sz="2200" dirty="0" smtClean="0"/>
              <a:t> :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Region(R) 		=  5</a:t>
            </a:r>
          </a:p>
          <a:p>
            <a:pPr>
              <a:buNone/>
            </a:pPr>
            <a:r>
              <a:rPr lang="en-US" sz="2200" dirty="0" smtClean="0"/>
              <a:t>	Node(N)		=  11</a:t>
            </a:r>
          </a:p>
          <a:p>
            <a:pPr>
              <a:buNone/>
            </a:pPr>
            <a:r>
              <a:rPr lang="en-US" sz="2200" dirty="0" smtClean="0"/>
              <a:t>	Edge(E)		=  14</a:t>
            </a:r>
          </a:p>
          <a:p>
            <a:pPr>
              <a:buNone/>
            </a:pPr>
            <a:r>
              <a:rPr lang="en-US" sz="2200" dirty="0" smtClean="0"/>
              <a:t>	Predicate Node(P)   	=  4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V(G)	=  E – N + 2</a:t>
            </a:r>
          </a:p>
          <a:p>
            <a:pPr>
              <a:buNone/>
            </a:pPr>
            <a:r>
              <a:rPr lang="en-US" sz="2200" dirty="0" smtClean="0"/>
              <a:t>		=  14 – 11 + 2</a:t>
            </a:r>
          </a:p>
          <a:p>
            <a:pPr>
              <a:buNone/>
            </a:pPr>
            <a:r>
              <a:rPr lang="en-US" sz="2200" dirty="0" smtClean="0"/>
              <a:t>		=  5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V(G)	=  P + 1</a:t>
            </a:r>
          </a:p>
          <a:p>
            <a:pPr>
              <a:buNone/>
            </a:pPr>
            <a:r>
              <a:rPr lang="en-US" sz="2200" dirty="0" smtClean="0"/>
              <a:t>		=  4 + 1</a:t>
            </a:r>
          </a:p>
          <a:p>
            <a:pPr>
              <a:buNone/>
            </a:pPr>
            <a:r>
              <a:rPr lang="en-US" sz="2200" dirty="0" smtClean="0"/>
              <a:t>		=  5</a:t>
            </a:r>
          </a:p>
          <a:p>
            <a:endParaRPr 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611560" y="1628800"/>
          <a:ext cx="2520280" cy="5040560"/>
        </p:xfrm>
        <a:graphic>
          <a:graphicData uri="http://schemas.openxmlformats.org/presentationml/2006/ole">
            <p:oleObj spid="_x0000_s32769" r:id="rId3" imgW="2876892" imgH="740603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1204</TotalTime>
  <Words>245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Slide 2</vt:lpstr>
      <vt:lpstr> SISTEM YANG DIUSULKAN</vt:lpstr>
      <vt:lpstr>DIAGRAM KONTEKS</vt:lpstr>
      <vt:lpstr>DIAGRAM BERJENJANG</vt:lpstr>
      <vt:lpstr>DAD LEVEL 0</vt:lpstr>
      <vt:lpstr>DAD LEVEL 1 PROSES 1</vt:lpstr>
      <vt:lpstr>DAD LEVEL 1 PROSES 2</vt:lpstr>
      <vt:lpstr>FLOWGRAPH PROSES PENILAIAN SASARAN KINERJA PEGAWAI</vt:lpstr>
      <vt:lpstr>BASIS PATH </vt:lpstr>
      <vt:lpstr>KESIMPULAN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138</cp:revision>
  <dcterms:created xsi:type="dcterms:W3CDTF">2015-03-07T12:02:38Z</dcterms:created>
  <dcterms:modified xsi:type="dcterms:W3CDTF">2017-05-02T05:02:38Z</dcterms:modified>
</cp:coreProperties>
</file>